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Lst>
  <p:sldSz cx="18288000" cy="10287000"/>
  <p:notesSz cx="6858000" cy="9144000"/>
  <p:embeddedFontLst>
    <p:embeddedFont>
      <p:font typeface="Lilita One" charset="1" panose="02000000000000000000"/>
      <p:regular r:id="rId11"/>
    </p:embeddedFont>
    <p:embeddedFont>
      <p:font typeface="Dosis Semi-Bold" charset="1" panose="02010703020202060003"/>
      <p:regular r:id="rId12"/>
    </p:embeddedFont>
    <p:embeddedFont>
      <p:font typeface="Canva Sans" charset="1" panose="020B0503030501040103"/>
      <p:regular r:id="rId13"/>
    </p:embeddedFont>
    <p:embeddedFont>
      <p:font typeface="Montserrat Semi-Bold" charset="1" panose="0000070000000000000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 Id="rId8" Target="../media/image1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6590513" y="371901"/>
            <a:ext cx="5593807" cy="5916527"/>
          </a:xfrm>
          <a:custGeom>
            <a:avLst/>
            <a:gdLst/>
            <a:ahLst/>
            <a:cxnLst/>
            <a:rect r="r" b="b" t="t" l="l"/>
            <a:pathLst>
              <a:path h="5916527" w="5593807">
                <a:moveTo>
                  <a:pt x="0" y="0"/>
                </a:moveTo>
                <a:lnTo>
                  <a:pt x="5593807" y="0"/>
                </a:lnTo>
                <a:lnTo>
                  <a:pt x="5593807" y="5916527"/>
                </a:lnTo>
                <a:lnTo>
                  <a:pt x="0" y="591652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989299" y="8656536"/>
            <a:ext cx="6796236" cy="1258562"/>
          </a:xfrm>
          <a:custGeom>
            <a:avLst/>
            <a:gdLst/>
            <a:ahLst/>
            <a:cxnLst/>
            <a:rect r="r" b="b" t="t" l="l"/>
            <a:pathLst>
              <a:path h="1258562" w="6796236">
                <a:moveTo>
                  <a:pt x="0" y="0"/>
                </a:moveTo>
                <a:lnTo>
                  <a:pt x="6796235" y="0"/>
                </a:lnTo>
                <a:lnTo>
                  <a:pt x="6796235" y="1258563"/>
                </a:lnTo>
                <a:lnTo>
                  <a:pt x="0" y="1258563"/>
                </a:lnTo>
                <a:lnTo>
                  <a:pt x="0" y="0"/>
                </a:lnTo>
                <a:close/>
              </a:path>
            </a:pathLst>
          </a:custGeom>
          <a:blipFill>
            <a:blip r:embed="rId5"/>
            <a:stretch>
              <a:fillRect l="0" t="0" r="0" b="0"/>
            </a:stretch>
          </a:blipFill>
        </p:spPr>
      </p:sp>
      <p:sp>
        <p:nvSpPr>
          <p:cNvPr name="TextBox 5" id="5"/>
          <p:cNvSpPr txBox="true"/>
          <p:nvPr/>
        </p:nvSpPr>
        <p:spPr>
          <a:xfrm rot="0">
            <a:off x="6638311" y="6478569"/>
            <a:ext cx="5752385"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509295"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5"/>
            <a:stretch>
              <a:fillRect l="0" t="0" r="0" b="0"/>
            </a:stretch>
          </a:blipFill>
        </p:spPr>
      </p:sp>
      <p:sp>
        <p:nvSpPr>
          <p:cNvPr name="TextBox 5" id="5"/>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6" id="6"/>
          <p:cNvSpPr txBox="true"/>
          <p:nvPr/>
        </p:nvSpPr>
        <p:spPr>
          <a:xfrm rot="0">
            <a:off x="1490258" y="1817202"/>
            <a:ext cx="15307483" cy="863600"/>
          </a:xfrm>
          <a:prstGeom prst="rect">
            <a:avLst/>
          </a:prstGeom>
        </p:spPr>
        <p:txBody>
          <a:bodyPr anchor="t" rtlCol="false" tIns="0" lIns="0" bIns="0" rIns="0">
            <a:spAutoFit/>
          </a:bodyPr>
          <a:lstStyle/>
          <a:p>
            <a:pPr algn="ctr">
              <a:lnSpc>
                <a:spcPts val="7000"/>
              </a:lnSpc>
            </a:pPr>
            <a:r>
              <a:rPr lang="en-US" sz="5000">
                <a:solidFill>
                  <a:srgbClr val="FFFFFF"/>
                </a:solidFill>
                <a:latin typeface="Dosis Semi-Bold"/>
              </a:rPr>
              <a:t>¿Como se envía información entre componentes?</a:t>
            </a:r>
          </a:p>
        </p:txBody>
      </p:sp>
      <p:grpSp>
        <p:nvGrpSpPr>
          <p:cNvPr name="Group 7" id="7"/>
          <p:cNvGrpSpPr/>
          <p:nvPr/>
        </p:nvGrpSpPr>
        <p:grpSpPr>
          <a:xfrm rot="0">
            <a:off x="2033058" y="3821823"/>
            <a:ext cx="14221883" cy="5097950"/>
            <a:chOff x="0" y="0"/>
            <a:chExt cx="3745681" cy="1342670"/>
          </a:xfrm>
        </p:grpSpPr>
        <p:sp>
          <p:nvSpPr>
            <p:cNvPr name="Freeform 8" id="8"/>
            <p:cNvSpPr/>
            <p:nvPr/>
          </p:nvSpPr>
          <p:spPr>
            <a:xfrm flipH="false" flipV="false" rot="0">
              <a:off x="0" y="0"/>
              <a:ext cx="3745681" cy="1342670"/>
            </a:xfrm>
            <a:custGeom>
              <a:avLst/>
              <a:gdLst/>
              <a:ahLst/>
              <a:cxnLst/>
              <a:rect r="r" b="b" t="t" l="l"/>
              <a:pathLst>
                <a:path h="1342670" w="3745681">
                  <a:moveTo>
                    <a:pt x="27763" y="0"/>
                  </a:moveTo>
                  <a:lnTo>
                    <a:pt x="3717918" y="0"/>
                  </a:lnTo>
                  <a:cubicBezTo>
                    <a:pt x="3725282" y="0"/>
                    <a:pt x="3732343" y="2925"/>
                    <a:pt x="3737549" y="8132"/>
                  </a:cubicBezTo>
                  <a:cubicBezTo>
                    <a:pt x="3742756" y="13338"/>
                    <a:pt x="3745681" y="20400"/>
                    <a:pt x="3745681" y="27763"/>
                  </a:cubicBezTo>
                  <a:lnTo>
                    <a:pt x="3745681" y="1314907"/>
                  </a:lnTo>
                  <a:cubicBezTo>
                    <a:pt x="3745681" y="1330240"/>
                    <a:pt x="3733251" y="1342670"/>
                    <a:pt x="3717918" y="1342670"/>
                  </a:cubicBezTo>
                  <a:lnTo>
                    <a:pt x="27763" y="1342670"/>
                  </a:lnTo>
                  <a:cubicBezTo>
                    <a:pt x="12430" y="1342670"/>
                    <a:pt x="0" y="1330240"/>
                    <a:pt x="0" y="1314907"/>
                  </a:cubicBezTo>
                  <a:lnTo>
                    <a:pt x="0" y="27763"/>
                  </a:lnTo>
                  <a:cubicBezTo>
                    <a:pt x="0" y="12430"/>
                    <a:pt x="12430" y="0"/>
                    <a:pt x="27763" y="0"/>
                  </a:cubicBezTo>
                  <a:close/>
                </a:path>
              </a:pathLst>
            </a:custGeom>
            <a:solidFill>
              <a:srgbClr val="000000">
                <a:alpha val="60000"/>
              </a:srgbClr>
            </a:solidFill>
          </p:spPr>
        </p:sp>
        <p:sp>
          <p:nvSpPr>
            <p:cNvPr name="TextBox 9" id="9"/>
            <p:cNvSpPr txBox="true"/>
            <p:nvPr/>
          </p:nvSpPr>
          <p:spPr>
            <a:xfrm>
              <a:off x="0" y="-38100"/>
              <a:ext cx="3745681" cy="1380770"/>
            </a:xfrm>
            <a:prstGeom prst="rect">
              <a:avLst/>
            </a:prstGeom>
          </p:spPr>
          <p:txBody>
            <a:bodyPr anchor="ctr" rtlCol="false" tIns="50800" lIns="50800" bIns="50800" rIns="50800"/>
            <a:lstStyle/>
            <a:p>
              <a:pPr algn="ctr">
                <a:lnSpc>
                  <a:spcPts val="2996"/>
                </a:lnSpc>
              </a:pPr>
            </a:p>
          </p:txBody>
        </p:sp>
      </p:grpSp>
      <p:sp>
        <p:nvSpPr>
          <p:cNvPr name="TextBox 10" id="10"/>
          <p:cNvSpPr txBox="true"/>
          <p:nvPr/>
        </p:nvSpPr>
        <p:spPr>
          <a:xfrm rot="0">
            <a:off x="2441122" y="3914618"/>
            <a:ext cx="13405755" cy="4826635"/>
          </a:xfrm>
          <a:prstGeom prst="rect">
            <a:avLst/>
          </a:prstGeom>
        </p:spPr>
        <p:txBody>
          <a:bodyPr anchor="t" rtlCol="false" tIns="0" lIns="0" bIns="0" rIns="0">
            <a:spAutoFit/>
          </a:bodyPr>
          <a:lstStyle/>
          <a:p>
            <a:pPr algn="ctr">
              <a:lnSpc>
                <a:spcPts val="6439"/>
              </a:lnSpc>
            </a:pPr>
            <a:r>
              <a:rPr lang="en-US" sz="4599">
                <a:solidFill>
                  <a:srgbClr val="FFFFFF"/>
                </a:solidFill>
                <a:latin typeface="Dosis Semi-Bold"/>
              </a:rPr>
              <a:t>Los componentes pueden comunicarse a través de las propiedades de entrada y salida. Un componente padre puede pasar datos a un componente hijo mediante la vinculación de propiedades de entrada, y un componente hijo puede emitir eventos que el componente padre puede escuchar a través de propiedades de salida.</a:t>
            </a:r>
          </a:p>
        </p:txBody>
      </p:sp>
      <p:sp>
        <p:nvSpPr>
          <p:cNvPr name="TextBox 11" id="11"/>
          <p:cNvSpPr txBox="true"/>
          <p:nvPr/>
        </p:nvSpPr>
        <p:spPr>
          <a:xfrm rot="0">
            <a:off x="6400925" y="2687152"/>
            <a:ext cx="5486150" cy="606425"/>
          </a:xfrm>
          <a:prstGeom prst="rect">
            <a:avLst/>
          </a:prstGeom>
        </p:spPr>
        <p:txBody>
          <a:bodyPr anchor="t" rtlCol="false" tIns="0" lIns="0" bIns="0" rIns="0">
            <a:spAutoFit/>
          </a:bodyPr>
          <a:lstStyle/>
          <a:p>
            <a:pPr algn="ctr">
              <a:lnSpc>
                <a:spcPts val="4900"/>
              </a:lnSpc>
            </a:pPr>
            <a:r>
              <a:rPr lang="en-US" sz="3500">
                <a:solidFill>
                  <a:srgbClr val="FFFFFF"/>
                </a:solidFill>
                <a:latin typeface="Dosis Semi-Bold"/>
              </a:rPr>
              <a:t>Input/Output Properties: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0" y="9500565"/>
            <a:ext cx="4246748" cy="786435"/>
          </a:xfrm>
          <a:custGeom>
            <a:avLst/>
            <a:gdLst/>
            <a:ahLst/>
            <a:cxnLst/>
            <a:rect r="r" b="b" t="t" l="l"/>
            <a:pathLst>
              <a:path h="786435" w="4246748">
                <a:moveTo>
                  <a:pt x="0" y="0"/>
                </a:moveTo>
                <a:lnTo>
                  <a:pt x="4246748" y="0"/>
                </a:lnTo>
                <a:lnTo>
                  <a:pt x="4246748" y="786435"/>
                </a:lnTo>
                <a:lnTo>
                  <a:pt x="0" y="786435"/>
                </a:lnTo>
                <a:lnTo>
                  <a:pt x="0" y="0"/>
                </a:lnTo>
                <a:close/>
              </a:path>
            </a:pathLst>
          </a:custGeom>
          <a:blipFill>
            <a:blip r:embed="rId5"/>
            <a:stretch>
              <a:fillRect l="0" t="0" r="0" b="0"/>
            </a:stretch>
          </a:blipFill>
        </p:spPr>
      </p:sp>
      <p:sp>
        <p:nvSpPr>
          <p:cNvPr name="Freeform 5" id="5"/>
          <p:cNvSpPr/>
          <p:nvPr/>
        </p:nvSpPr>
        <p:spPr>
          <a:xfrm flipH="false" flipV="false" rot="0">
            <a:off x="0" y="3646061"/>
            <a:ext cx="8971432" cy="1532889"/>
          </a:xfrm>
          <a:custGeom>
            <a:avLst/>
            <a:gdLst/>
            <a:ahLst/>
            <a:cxnLst/>
            <a:rect r="r" b="b" t="t" l="l"/>
            <a:pathLst>
              <a:path h="1532889" w="8971432">
                <a:moveTo>
                  <a:pt x="0" y="0"/>
                </a:moveTo>
                <a:lnTo>
                  <a:pt x="8971432" y="0"/>
                </a:lnTo>
                <a:lnTo>
                  <a:pt x="8971432" y="1532888"/>
                </a:lnTo>
                <a:lnTo>
                  <a:pt x="0" y="1532888"/>
                </a:lnTo>
                <a:lnTo>
                  <a:pt x="0" y="0"/>
                </a:lnTo>
                <a:close/>
              </a:path>
            </a:pathLst>
          </a:custGeom>
          <a:blipFill>
            <a:blip r:embed="rId6"/>
            <a:stretch>
              <a:fillRect l="0" t="0" r="0" b="0"/>
            </a:stretch>
          </a:blipFill>
        </p:spPr>
      </p:sp>
      <p:sp>
        <p:nvSpPr>
          <p:cNvPr name="Freeform 6" id="6"/>
          <p:cNvSpPr/>
          <p:nvPr/>
        </p:nvSpPr>
        <p:spPr>
          <a:xfrm flipH="false" flipV="false" rot="0">
            <a:off x="0" y="7031080"/>
            <a:ext cx="9179536" cy="1212638"/>
          </a:xfrm>
          <a:custGeom>
            <a:avLst/>
            <a:gdLst/>
            <a:ahLst/>
            <a:cxnLst/>
            <a:rect r="r" b="b" t="t" l="l"/>
            <a:pathLst>
              <a:path h="1212638" w="9179536">
                <a:moveTo>
                  <a:pt x="0" y="0"/>
                </a:moveTo>
                <a:lnTo>
                  <a:pt x="9179536" y="0"/>
                </a:lnTo>
                <a:lnTo>
                  <a:pt x="9179536" y="1212638"/>
                </a:lnTo>
                <a:lnTo>
                  <a:pt x="0" y="1212638"/>
                </a:lnTo>
                <a:lnTo>
                  <a:pt x="0" y="0"/>
                </a:lnTo>
                <a:close/>
              </a:path>
            </a:pathLst>
          </a:custGeom>
          <a:blipFill>
            <a:blip r:embed="rId7"/>
            <a:stretch>
              <a:fillRect l="0" t="0" r="0" b="0"/>
            </a:stretch>
          </a:blipFill>
        </p:spPr>
      </p:sp>
      <p:sp>
        <p:nvSpPr>
          <p:cNvPr name="Freeform 7" id="7"/>
          <p:cNvSpPr/>
          <p:nvPr/>
        </p:nvSpPr>
        <p:spPr>
          <a:xfrm flipH="false" flipV="false" rot="0">
            <a:off x="10510658" y="5093304"/>
            <a:ext cx="6703364" cy="1380556"/>
          </a:xfrm>
          <a:custGeom>
            <a:avLst/>
            <a:gdLst/>
            <a:ahLst/>
            <a:cxnLst/>
            <a:rect r="r" b="b" t="t" l="l"/>
            <a:pathLst>
              <a:path h="1380556" w="6703364">
                <a:moveTo>
                  <a:pt x="0" y="0"/>
                </a:moveTo>
                <a:lnTo>
                  <a:pt x="6703365" y="0"/>
                </a:lnTo>
                <a:lnTo>
                  <a:pt x="6703365" y="1380556"/>
                </a:lnTo>
                <a:lnTo>
                  <a:pt x="0" y="1380556"/>
                </a:lnTo>
                <a:lnTo>
                  <a:pt x="0" y="0"/>
                </a:lnTo>
                <a:close/>
              </a:path>
            </a:pathLst>
          </a:custGeom>
          <a:blipFill>
            <a:blip r:embed="rId8"/>
            <a:stretch>
              <a:fillRect l="0" t="0" r="0" b="0"/>
            </a:stretch>
          </a:blipFill>
        </p:spPr>
      </p:sp>
      <p:sp>
        <p:nvSpPr>
          <p:cNvPr name="Freeform 8" id="8"/>
          <p:cNvSpPr/>
          <p:nvPr/>
        </p:nvSpPr>
        <p:spPr>
          <a:xfrm flipH="false" flipV="false" rot="0">
            <a:off x="10285878" y="8381521"/>
            <a:ext cx="7152925" cy="1619234"/>
          </a:xfrm>
          <a:custGeom>
            <a:avLst/>
            <a:gdLst/>
            <a:ahLst/>
            <a:cxnLst/>
            <a:rect r="r" b="b" t="t" l="l"/>
            <a:pathLst>
              <a:path h="1619234" w="7152925">
                <a:moveTo>
                  <a:pt x="0" y="0"/>
                </a:moveTo>
                <a:lnTo>
                  <a:pt x="7152925" y="0"/>
                </a:lnTo>
                <a:lnTo>
                  <a:pt x="7152925" y="1619233"/>
                </a:lnTo>
                <a:lnTo>
                  <a:pt x="0" y="1619233"/>
                </a:lnTo>
                <a:lnTo>
                  <a:pt x="0" y="0"/>
                </a:lnTo>
                <a:close/>
              </a:path>
            </a:pathLst>
          </a:custGeom>
          <a:blipFill>
            <a:blip r:embed="rId9"/>
            <a:stretch>
              <a:fillRect l="0" t="0" r="0" b="0"/>
            </a:stretch>
          </a:blipFill>
        </p:spPr>
      </p:sp>
      <p:sp>
        <p:nvSpPr>
          <p:cNvPr name="TextBox 9" id="9"/>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10" id="10"/>
          <p:cNvSpPr txBox="true"/>
          <p:nvPr/>
        </p:nvSpPr>
        <p:spPr>
          <a:xfrm rot="0">
            <a:off x="8608230" y="253011"/>
            <a:ext cx="9679770" cy="606425"/>
          </a:xfrm>
          <a:prstGeom prst="rect">
            <a:avLst/>
          </a:prstGeom>
        </p:spPr>
        <p:txBody>
          <a:bodyPr anchor="t" rtlCol="false" tIns="0" lIns="0" bIns="0" rIns="0">
            <a:spAutoFit/>
          </a:bodyPr>
          <a:lstStyle/>
          <a:p>
            <a:pPr algn="r">
              <a:lnSpc>
                <a:spcPts val="4900"/>
              </a:lnSpc>
            </a:pPr>
            <a:r>
              <a:rPr lang="en-US" sz="3500">
                <a:solidFill>
                  <a:srgbClr val="FFFFFF"/>
                </a:solidFill>
                <a:latin typeface="Dosis Semi-Bold"/>
              </a:rPr>
              <a:t>COMUNICACIÓN ENTRE COMPONENTES</a:t>
            </a:r>
          </a:p>
        </p:txBody>
      </p:sp>
      <p:sp>
        <p:nvSpPr>
          <p:cNvPr name="TextBox 11" id="11"/>
          <p:cNvSpPr txBox="true"/>
          <p:nvPr/>
        </p:nvSpPr>
        <p:spPr>
          <a:xfrm rot="0">
            <a:off x="0" y="2175367"/>
            <a:ext cx="8971432" cy="1129001"/>
          </a:xfrm>
          <a:prstGeom prst="rect">
            <a:avLst/>
          </a:prstGeom>
        </p:spPr>
        <p:txBody>
          <a:bodyPr anchor="t" rtlCol="false" tIns="0" lIns="0" bIns="0" rIns="0">
            <a:spAutoFit/>
          </a:bodyPr>
          <a:lstStyle/>
          <a:p>
            <a:pPr algn="ctr">
              <a:lnSpc>
                <a:spcPts val="3048"/>
              </a:lnSpc>
            </a:pPr>
            <a:r>
              <a:rPr lang="en-US" sz="2177">
                <a:solidFill>
                  <a:srgbClr val="FFFFFF"/>
                </a:solidFill>
                <a:latin typeface="Canva Sans"/>
              </a:rPr>
              <a:t>1)En el componente hijo, puedes definir propiedades de entrada utilizando el decorador @Input(). Estas propiedades representarán los datos que se esperan recibir del componente padre.</a:t>
            </a:r>
          </a:p>
        </p:txBody>
      </p:sp>
      <p:sp>
        <p:nvSpPr>
          <p:cNvPr name="TextBox 12" id="12"/>
          <p:cNvSpPr txBox="true"/>
          <p:nvPr/>
        </p:nvSpPr>
        <p:spPr>
          <a:xfrm rot="0">
            <a:off x="7773943" y="1054592"/>
            <a:ext cx="2811187" cy="863600"/>
          </a:xfrm>
          <a:prstGeom prst="rect">
            <a:avLst/>
          </a:prstGeom>
        </p:spPr>
        <p:txBody>
          <a:bodyPr anchor="t" rtlCol="false" tIns="0" lIns="0" bIns="0" rIns="0">
            <a:spAutoFit/>
          </a:bodyPr>
          <a:lstStyle/>
          <a:p>
            <a:pPr algn="ctr">
              <a:lnSpc>
                <a:spcPts val="7000"/>
              </a:lnSpc>
            </a:pPr>
            <a:r>
              <a:rPr lang="en-US" sz="5000">
                <a:solidFill>
                  <a:srgbClr val="FFFFFF"/>
                </a:solidFill>
                <a:latin typeface="Dosis Semi-Bold"/>
              </a:rPr>
              <a:t>INPUT</a:t>
            </a:r>
          </a:p>
        </p:txBody>
      </p:sp>
      <p:sp>
        <p:nvSpPr>
          <p:cNvPr name="TextBox 13" id="13"/>
          <p:cNvSpPr txBox="true"/>
          <p:nvPr/>
        </p:nvSpPr>
        <p:spPr>
          <a:xfrm rot="0">
            <a:off x="0" y="5480646"/>
            <a:ext cx="8971432" cy="1201113"/>
          </a:xfrm>
          <a:prstGeom prst="rect">
            <a:avLst/>
          </a:prstGeom>
        </p:spPr>
        <p:txBody>
          <a:bodyPr anchor="t" rtlCol="false" tIns="0" lIns="0" bIns="0" rIns="0">
            <a:spAutoFit/>
          </a:bodyPr>
          <a:lstStyle/>
          <a:p>
            <a:pPr algn="ctr">
              <a:lnSpc>
                <a:spcPts val="3208"/>
              </a:lnSpc>
            </a:pPr>
            <a:r>
              <a:rPr lang="en-US" sz="2292">
                <a:solidFill>
                  <a:srgbClr val="FFFFFF"/>
                </a:solidFill>
                <a:latin typeface="Canva Sans"/>
              </a:rPr>
              <a:t>2) En el componente padre, puedes vincular datos a la propiedad de entrada del componente hijo utilizando la sintaxis de corchetes [] en el marcado del template.</a:t>
            </a:r>
          </a:p>
        </p:txBody>
      </p:sp>
      <p:sp>
        <p:nvSpPr>
          <p:cNvPr name="TextBox 14" id="14"/>
          <p:cNvSpPr txBox="true"/>
          <p:nvPr/>
        </p:nvSpPr>
        <p:spPr>
          <a:xfrm rot="0">
            <a:off x="10061098" y="2944814"/>
            <a:ext cx="7602486" cy="1944727"/>
          </a:xfrm>
          <a:prstGeom prst="rect">
            <a:avLst/>
          </a:prstGeom>
        </p:spPr>
        <p:txBody>
          <a:bodyPr anchor="t" rtlCol="false" tIns="0" lIns="0" bIns="0" rIns="0">
            <a:spAutoFit/>
          </a:bodyPr>
          <a:lstStyle/>
          <a:p>
            <a:pPr algn="ctr">
              <a:lnSpc>
                <a:spcPts val="3103"/>
              </a:lnSpc>
            </a:pPr>
            <a:r>
              <a:rPr lang="en-US" sz="2217">
                <a:solidFill>
                  <a:srgbClr val="FFFFFF"/>
                </a:solidFill>
                <a:latin typeface="Canva Sans"/>
              </a:rPr>
              <a:t>3) Cuando el valor de la propiedad en el componente padre cambia, Angular automáticamente actualiza la propiedad de entrada en el componente hijo. Esto proporciona una forma eficiente y automática de mantener sincronizados los datos entre componentes.</a:t>
            </a:r>
          </a:p>
        </p:txBody>
      </p:sp>
      <p:sp>
        <p:nvSpPr>
          <p:cNvPr name="TextBox 15" id="15"/>
          <p:cNvSpPr txBox="true"/>
          <p:nvPr/>
        </p:nvSpPr>
        <p:spPr>
          <a:xfrm rot="0">
            <a:off x="10061098" y="6626856"/>
            <a:ext cx="7602486" cy="1553410"/>
          </a:xfrm>
          <a:prstGeom prst="rect">
            <a:avLst/>
          </a:prstGeom>
        </p:spPr>
        <p:txBody>
          <a:bodyPr anchor="t" rtlCol="false" tIns="0" lIns="0" bIns="0" rIns="0">
            <a:spAutoFit/>
          </a:bodyPr>
          <a:lstStyle/>
          <a:p>
            <a:pPr algn="ctr">
              <a:lnSpc>
                <a:spcPts val="3103"/>
              </a:lnSpc>
            </a:pPr>
            <a:r>
              <a:rPr lang="en-US" sz="2217">
                <a:solidFill>
                  <a:srgbClr val="FFFFFF"/>
                </a:solidFill>
                <a:latin typeface="Canva Sans"/>
              </a:rPr>
              <a:t>4) En el componente hijo, puedes utilizar la propiedad de entrada (datoEntrada en este caso) como cualquier otra propiedad local. Puedes mostrarla en el template, realizar lógica basada en ese valor, etc.</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3691" y="2956169"/>
            <a:ext cx="8608230" cy="2759697"/>
          </a:xfrm>
          <a:custGeom>
            <a:avLst/>
            <a:gdLst/>
            <a:ahLst/>
            <a:cxnLst/>
            <a:rect r="r" b="b" t="t" l="l"/>
            <a:pathLst>
              <a:path h="2759697" w="8608230">
                <a:moveTo>
                  <a:pt x="0" y="0"/>
                </a:moveTo>
                <a:lnTo>
                  <a:pt x="8608229" y="0"/>
                </a:lnTo>
                <a:lnTo>
                  <a:pt x="8608229" y="2759697"/>
                </a:lnTo>
                <a:lnTo>
                  <a:pt x="0" y="2759697"/>
                </a:lnTo>
                <a:lnTo>
                  <a:pt x="0" y="0"/>
                </a:lnTo>
                <a:close/>
              </a:path>
            </a:pathLst>
          </a:custGeom>
          <a:blipFill>
            <a:blip r:embed="rId5"/>
            <a:stretch>
              <a:fillRect l="0" t="0" r="0" b="0"/>
            </a:stretch>
          </a:blipFill>
        </p:spPr>
      </p:sp>
      <p:sp>
        <p:nvSpPr>
          <p:cNvPr name="Freeform 5" id="5"/>
          <p:cNvSpPr/>
          <p:nvPr/>
        </p:nvSpPr>
        <p:spPr>
          <a:xfrm flipH="false" flipV="false" rot="0">
            <a:off x="153691" y="7629342"/>
            <a:ext cx="8608230" cy="2268308"/>
          </a:xfrm>
          <a:custGeom>
            <a:avLst/>
            <a:gdLst/>
            <a:ahLst/>
            <a:cxnLst/>
            <a:rect r="r" b="b" t="t" l="l"/>
            <a:pathLst>
              <a:path h="2268308" w="8608230">
                <a:moveTo>
                  <a:pt x="0" y="0"/>
                </a:moveTo>
                <a:lnTo>
                  <a:pt x="8608229" y="0"/>
                </a:lnTo>
                <a:lnTo>
                  <a:pt x="8608229" y="2268309"/>
                </a:lnTo>
                <a:lnTo>
                  <a:pt x="0" y="2268309"/>
                </a:lnTo>
                <a:lnTo>
                  <a:pt x="0" y="0"/>
                </a:lnTo>
                <a:close/>
              </a:path>
            </a:pathLst>
          </a:custGeom>
          <a:blipFill>
            <a:blip r:embed="rId6"/>
            <a:stretch>
              <a:fillRect l="0" t="0" r="0" b="0"/>
            </a:stretch>
          </a:blipFill>
        </p:spPr>
      </p:sp>
      <p:sp>
        <p:nvSpPr>
          <p:cNvPr name="Freeform 6" id="6"/>
          <p:cNvSpPr/>
          <p:nvPr/>
        </p:nvSpPr>
        <p:spPr>
          <a:xfrm flipH="false" flipV="false" rot="0">
            <a:off x="11452870" y="4220033"/>
            <a:ext cx="6609717" cy="2638213"/>
          </a:xfrm>
          <a:custGeom>
            <a:avLst/>
            <a:gdLst/>
            <a:ahLst/>
            <a:cxnLst/>
            <a:rect r="r" b="b" t="t" l="l"/>
            <a:pathLst>
              <a:path h="2638213" w="6609717">
                <a:moveTo>
                  <a:pt x="0" y="0"/>
                </a:moveTo>
                <a:lnTo>
                  <a:pt x="6609717" y="0"/>
                </a:lnTo>
                <a:lnTo>
                  <a:pt x="6609717" y="2638213"/>
                </a:lnTo>
                <a:lnTo>
                  <a:pt x="0" y="2638213"/>
                </a:lnTo>
                <a:lnTo>
                  <a:pt x="0" y="0"/>
                </a:lnTo>
                <a:close/>
              </a:path>
            </a:pathLst>
          </a:custGeom>
          <a:blipFill>
            <a:blip r:embed="rId7"/>
            <a:stretch>
              <a:fillRect l="0" t="0" r="0" b="0"/>
            </a:stretch>
          </a:blipFill>
        </p:spPr>
      </p:sp>
      <p:sp>
        <p:nvSpPr>
          <p:cNvPr name="Freeform 7" id="7"/>
          <p:cNvSpPr/>
          <p:nvPr/>
        </p:nvSpPr>
        <p:spPr>
          <a:xfrm flipH="false" flipV="false" rot="0">
            <a:off x="9835685" y="8484706"/>
            <a:ext cx="8226902" cy="1529482"/>
          </a:xfrm>
          <a:custGeom>
            <a:avLst/>
            <a:gdLst/>
            <a:ahLst/>
            <a:cxnLst/>
            <a:rect r="r" b="b" t="t" l="l"/>
            <a:pathLst>
              <a:path h="1529482" w="8226902">
                <a:moveTo>
                  <a:pt x="0" y="0"/>
                </a:moveTo>
                <a:lnTo>
                  <a:pt x="8226902" y="0"/>
                </a:lnTo>
                <a:lnTo>
                  <a:pt x="8226902" y="1529482"/>
                </a:lnTo>
                <a:lnTo>
                  <a:pt x="0" y="1529482"/>
                </a:lnTo>
                <a:lnTo>
                  <a:pt x="0" y="0"/>
                </a:lnTo>
                <a:close/>
              </a:path>
            </a:pathLst>
          </a:custGeom>
          <a:blipFill>
            <a:blip r:embed="rId8"/>
            <a:stretch>
              <a:fillRect l="0" t="0" r="0" b="0"/>
            </a:stretch>
          </a:blipFill>
        </p:spPr>
      </p:sp>
      <p:sp>
        <p:nvSpPr>
          <p:cNvPr name="TextBox 8" id="8"/>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
        <p:nvSpPr>
          <p:cNvPr name="TextBox 9" id="9"/>
          <p:cNvSpPr txBox="true"/>
          <p:nvPr/>
        </p:nvSpPr>
        <p:spPr>
          <a:xfrm rot="0">
            <a:off x="8608230" y="253011"/>
            <a:ext cx="9679770" cy="606425"/>
          </a:xfrm>
          <a:prstGeom prst="rect">
            <a:avLst/>
          </a:prstGeom>
        </p:spPr>
        <p:txBody>
          <a:bodyPr anchor="t" rtlCol="false" tIns="0" lIns="0" bIns="0" rIns="0">
            <a:spAutoFit/>
          </a:bodyPr>
          <a:lstStyle/>
          <a:p>
            <a:pPr algn="r">
              <a:lnSpc>
                <a:spcPts val="4900"/>
              </a:lnSpc>
            </a:pPr>
            <a:r>
              <a:rPr lang="en-US" sz="3500">
                <a:solidFill>
                  <a:srgbClr val="FFFFFF"/>
                </a:solidFill>
                <a:latin typeface="Dosis Semi-Bold"/>
              </a:rPr>
              <a:t>COMUNICACIÓN ENTRE COMPONENTES</a:t>
            </a:r>
          </a:p>
        </p:txBody>
      </p:sp>
      <p:sp>
        <p:nvSpPr>
          <p:cNvPr name="TextBox 10" id="10"/>
          <p:cNvSpPr txBox="true"/>
          <p:nvPr/>
        </p:nvSpPr>
        <p:spPr>
          <a:xfrm rot="0">
            <a:off x="153691" y="1776493"/>
            <a:ext cx="8971432" cy="1054100"/>
          </a:xfrm>
          <a:prstGeom prst="rect">
            <a:avLst/>
          </a:prstGeom>
        </p:spPr>
        <p:txBody>
          <a:bodyPr anchor="t" rtlCol="false" tIns="0" lIns="0" bIns="0" rIns="0">
            <a:spAutoFit/>
          </a:bodyPr>
          <a:lstStyle/>
          <a:p>
            <a:pPr algn="ctr">
              <a:lnSpc>
                <a:spcPts val="2800"/>
              </a:lnSpc>
            </a:pPr>
            <a:r>
              <a:rPr lang="en-US" sz="2000">
                <a:solidFill>
                  <a:srgbClr val="FFFFFF"/>
                </a:solidFill>
                <a:latin typeface="Canva Sans"/>
              </a:rPr>
              <a:t>1)Se usa @Output y EventEmitter para lograr la comunicación entre un componente hijo y su componente padre. Declaras una propiedad con @Output en el componente hijo y emites eventos con EventEmitter. </a:t>
            </a:r>
          </a:p>
        </p:txBody>
      </p:sp>
      <p:sp>
        <p:nvSpPr>
          <p:cNvPr name="TextBox 11" id="11"/>
          <p:cNvSpPr txBox="true"/>
          <p:nvPr/>
        </p:nvSpPr>
        <p:spPr>
          <a:xfrm rot="0">
            <a:off x="7773943" y="1054592"/>
            <a:ext cx="2811187" cy="863600"/>
          </a:xfrm>
          <a:prstGeom prst="rect">
            <a:avLst/>
          </a:prstGeom>
        </p:spPr>
        <p:txBody>
          <a:bodyPr anchor="t" rtlCol="false" tIns="0" lIns="0" bIns="0" rIns="0">
            <a:spAutoFit/>
          </a:bodyPr>
          <a:lstStyle/>
          <a:p>
            <a:pPr algn="ctr">
              <a:lnSpc>
                <a:spcPts val="7000"/>
              </a:lnSpc>
            </a:pPr>
            <a:r>
              <a:rPr lang="en-US" sz="5000">
                <a:solidFill>
                  <a:srgbClr val="FFFFFF"/>
                </a:solidFill>
                <a:latin typeface="Dosis Semi-Bold"/>
              </a:rPr>
              <a:t>OUTPUT</a:t>
            </a:r>
          </a:p>
        </p:txBody>
      </p:sp>
      <p:sp>
        <p:nvSpPr>
          <p:cNvPr name="TextBox 12" id="12"/>
          <p:cNvSpPr txBox="true"/>
          <p:nvPr/>
        </p:nvSpPr>
        <p:spPr>
          <a:xfrm rot="0">
            <a:off x="153691" y="5801591"/>
            <a:ext cx="8971432" cy="1842135"/>
          </a:xfrm>
          <a:prstGeom prst="rect">
            <a:avLst/>
          </a:prstGeom>
        </p:spPr>
        <p:txBody>
          <a:bodyPr anchor="t" rtlCol="false" tIns="0" lIns="0" bIns="0" rIns="0">
            <a:spAutoFit/>
          </a:bodyPr>
          <a:lstStyle/>
          <a:p>
            <a:pPr algn="ctr">
              <a:lnSpc>
                <a:spcPts val="2939"/>
              </a:lnSpc>
            </a:pPr>
            <a:r>
              <a:rPr lang="en-US" sz="2099">
                <a:solidFill>
                  <a:srgbClr val="FFFFFF"/>
                </a:solidFill>
                <a:latin typeface="Canva Sans"/>
              </a:rPr>
              <a:t>2)Este archivo HTML contiene la interfaz de usuario del componente hijo. Incluye un input para que el usuario ingrese un mensaje y un botón para enviarlo. Utiliza ngModel para vincular el input con la propiedad message del componente TypeScript.</a:t>
            </a:r>
          </a:p>
          <a:p>
            <a:pPr algn="ctr">
              <a:lnSpc>
                <a:spcPts val="2939"/>
              </a:lnSpc>
            </a:pPr>
          </a:p>
        </p:txBody>
      </p:sp>
      <p:sp>
        <p:nvSpPr>
          <p:cNvPr name="TextBox 13" id="13"/>
          <p:cNvSpPr txBox="true"/>
          <p:nvPr/>
        </p:nvSpPr>
        <p:spPr>
          <a:xfrm rot="0">
            <a:off x="10460102" y="2415318"/>
            <a:ext cx="7602486" cy="1554480"/>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a:rPr>
              <a:t>3)El archivo TypeScript define el componente ParentComponent, que tiene una propiedad (receivedMessage) para almacenar mensajes recibidos del componente hijo. Incluye un método (receiveMessage) que actualiza esta propiedad cuando se emite el evento desde el componente hijo.</a:t>
            </a:r>
          </a:p>
        </p:txBody>
      </p:sp>
      <p:sp>
        <p:nvSpPr>
          <p:cNvPr name="TextBox 14" id="14"/>
          <p:cNvSpPr txBox="true"/>
          <p:nvPr/>
        </p:nvSpPr>
        <p:spPr>
          <a:xfrm rot="0">
            <a:off x="10460102" y="6930226"/>
            <a:ext cx="7602486" cy="1554480"/>
          </a:xfrm>
          <a:prstGeom prst="rect">
            <a:avLst/>
          </a:prstGeom>
        </p:spPr>
        <p:txBody>
          <a:bodyPr anchor="t" rtlCol="false" tIns="0" lIns="0" bIns="0" rIns="0">
            <a:spAutoFit/>
          </a:bodyPr>
          <a:lstStyle/>
          <a:p>
            <a:pPr algn="ctr">
              <a:lnSpc>
                <a:spcPts val="2520"/>
              </a:lnSpc>
            </a:pPr>
            <a:r>
              <a:rPr lang="en-US" sz="1800">
                <a:solidFill>
                  <a:srgbClr val="FFFFFF"/>
                </a:solidFill>
                <a:latin typeface="Canva Sans"/>
              </a:rPr>
              <a:t>4)La plantilla HTML del componente padre incluye el componente hijo (&lt;app-child&gt;) y utiliza el evento de salida messageEvent para llamar al método receiveMessage cuando se emite un mensaje desde el componente hijo. Muestra el mensaje recibido en la interfaz del componente padre.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0" y="0"/>
            <a:ext cx="1529856" cy="1618117"/>
          </a:xfrm>
          <a:custGeom>
            <a:avLst/>
            <a:gdLst/>
            <a:ahLst/>
            <a:cxnLst/>
            <a:rect r="r" b="b" t="t" l="l"/>
            <a:pathLst>
              <a:path h="1618117" w="1529856">
                <a:moveTo>
                  <a:pt x="0" y="0"/>
                </a:moveTo>
                <a:lnTo>
                  <a:pt x="1529856" y="0"/>
                </a:lnTo>
                <a:lnTo>
                  <a:pt x="1529856" y="1618117"/>
                </a:lnTo>
                <a:lnTo>
                  <a:pt x="0" y="16181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509295" y="9031684"/>
            <a:ext cx="6778705" cy="1255316"/>
          </a:xfrm>
          <a:custGeom>
            <a:avLst/>
            <a:gdLst/>
            <a:ahLst/>
            <a:cxnLst/>
            <a:rect r="r" b="b" t="t" l="l"/>
            <a:pathLst>
              <a:path h="1255316" w="6778705">
                <a:moveTo>
                  <a:pt x="0" y="0"/>
                </a:moveTo>
                <a:lnTo>
                  <a:pt x="6778705" y="0"/>
                </a:lnTo>
                <a:lnTo>
                  <a:pt x="6778705" y="1255316"/>
                </a:lnTo>
                <a:lnTo>
                  <a:pt x="0" y="1255316"/>
                </a:lnTo>
                <a:lnTo>
                  <a:pt x="0" y="0"/>
                </a:lnTo>
                <a:close/>
              </a:path>
            </a:pathLst>
          </a:custGeom>
          <a:blipFill>
            <a:blip r:embed="rId5"/>
            <a:stretch>
              <a:fillRect l="0" t="0" r="0" b="0"/>
            </a:stretch>
          </a:blipFill>
        </p:spPr>
      </p:sp>
      <p:sp>
        <p:nvSpPr>
          <p:cNvPr name="TextBox 5" id="5"/>
          <p:cNvSpPr txBox="true"/>
          <p:nvPr/>
        </p:nvSpPr>
        <p:spPr>
          <a:xfrm rot="0">
            <a:off x="4977467" y="1478632"/>
            <a:ext cx="8333067" cy="2571750"/>
          </a:xfrm>
          <a:prstGeom prst="rect">
            <a:avLst/>
          </a:prstGeom>
        </p:spPr>
        <p:txBody>
          <a:bodyPr anchor="t" rtlCol="false" tIns="0" lIns="0" bIns="0" rIns="0">
            <a:spAutoFit/>
          </a:bodyPr>
          <a:lstStyle/>
          <a:p>
            <a:pPr algn="ctr">
              <a:lnSpc>
                <a:spcPts val="21000"/>
              </a:lnSpc>
            </a:pPr>
            <a:r>
              <a:rPr lang="en-US" sz="15000">
                <a:solidFill>
                  <a:srgbClr val="FFFFFF"/>
                </a:solidFill>
                <a:latin typeface="Dosis Semi-Bold"/>
              </a:rPr>
              <a:t>¡GRACIAS!</a:t>
            </a:r>
          </a:p>
        </p:txBody>
      </p:sp>
      <p:sp>
        <p:nvSpPr>
          <p:cNvPr name="TextBox 6" id="6"/>
          <p:cNvSpPr txBox="true"/>
          <p:nvPr/>
        </p:nvSpPr>
        <p:spPr>
          <a:xfrm rot="0">
            <a:off x="4011485" y="4240057"/>
            <a:ext cx="9597259" cy="794914"/>
          </a:xfrm>
          <a:prstGeom prst="rect">
            <a:avLst/>
          </a:prstGeom>
        </p:spPr>
        <p:txBody>
          <a:bodyPr anchor="t" rtlCol="false" tIns="0" lIns="0" bIns="0" rIns="0">
            <a:spAutoFit/>
          </a:bodyPr>
          <a:lstStyle/>
          <a:p>
            <a:pPr algn="ctr">
              <a:lnSpc>
                <a:spcPts val="6585"/>
              </a:lnSpc>
              <a:spcBef>
                <a:spcPct val="0"/>
              </a:spcBef>
            </a:pPr>
            <a:r>
              <a:rPr lang="en-US" sz="4704">
                <a:solidFill>
                  <a:srgbClr val="FFFFFF"/>
                </a:solidFill>
                <a:latin typeface="Montserrat Semi-Bold"/>
              </a:rPr>
              <a:t>Seguime en mis redes</a:t>
            </a:r>
          </a:p>
        </p:txBody>
      </p:sp>
      <p:sp>
        <p:nvSpPr>
          <p:cNvPr name="TextBox 7" id="7"/>
          <p:cNvSpPr txBox="true"/>
          <p:nvPr/>
        </p:nvSpPr>
        <p:spPr>
          <a:xfrm rot="0">
            <a:off x="4011485" y="5160389"/>
            <a:ext cx="9597259" cy="936625"/>
          </a:xfrm>
          <a:prstGeom prst="rect">
            <a:avLst/>
          </a:prstGeom>
        </p:spPr>
        <p:txBody>
          <a:bodyPr anchor="t" rtlCol="false" tIns="0" lIns="0" bIns="0" rIns="0">
            <a:spAutoFit/>
          </a:bodyPr>
          <a:lstStyle/>
          <a:p>
            <a:pPr algn="ctr">
              <a:lnSpc>
                <a:spcPts val="7699"/>
              </a:lnSpc>
              <a:spcBef>
                <a:spcPct val="0"/>
              </a:spcBef>
            </a:pPr>
            <a:r>
              <a:rPr lang="en-US" sz="5499">
                <a:solidFill>
                  <a:srgbClr val="FFDE59"/>
                </a:solidFill>
                <a:latin typeface="Montserrat Semi-Bold"/>
              </a:rPr>
              <a:t>@sergiecode</a:t>
            </a:r>
          </a:p>
        </p:txBody>
      </p:sp>
      <p:sp>
        <p:nvSpPr>
          <p:cNvPr name="TextBox 8" id="8"/>
          <p:cNvSpPr txBox="true"/>
          <p:nvPr/>
        </p:nvSpPr>
        <p:spPr>
          <a:xfrm rot="0">
            <a:off x="4345371" y="7144318"/>
            <a:ext cx="9597259" cy="794914"/>
          </a:xfrm>
          <a:prstGeom prst="rect">
            <a:avLst/>
          </a:prstGeom>
        </p:spPr>
        <p:txBody>
          <a:bodyPr anchor="t" rtlCol="false" tIns="0" lIns="0" bIns="0" rIns="0">
            <a:spAutoFit/>
          </a:bodyPr>
          <a:lstStyle/>
          <a:p>
            <a:pPr algn="ctr">
              <a:lnSpc>
                <a:spcPts val="6585"/>
              </a:lnSpc>
              <a:spcBef>
                <a:spcPct val="0"/>
              </a:spcBef>
            </a:pPr>
            <a:r>
              <a:rPr lang="en-US" sz="4704">
                <a:solidFill>
                  <a:srgbClr val="FFDE59"/>
                </a:solidFill>
                <a:latin typeface="Montserrat Semi-Bold"/>
              </a:rPr>
              <a:t>Cursos gratis de programación</a:t>
            </a:r>
          </a:p>
        </p:txBody>
      </p:sp>
      <p:sp>
        <p:nvSpPr>
          <p:cNvPr name="TextBox 9" id="9"/>
          <p:cNvSpPr txBox="true"/>
          <p:nvPr/>
        </p:nvSpPr>
        <p:spPr>
          <a:xfrm rot="0">
            <a:off x="4011485" y="6241483"/>
            <a:ext cx="10265030" cy="794914"/>
          </a:xfrm>
          <a:prstGeom prst="rect">
            <a:avLst/>
          </a:prstGeom>
        </p:spPr>
        <p:txBody>
          <a:bodyPr anchor="t" rtlCol="false" tIns="0" lIns="0" bIns="0" rIns="0">
            <a:spAutoFit/>
          </a:bodyPr>
          <a:lstStyle/>
          <a:p>
            <a:pPr algn="ctr">
              <a:lnSpc>
                <a:spcPts val="6585"/>
              </a:lnSpc>
              <a:spcBef>
                <a:spcPct val="0"/>
              </a:spcBef>
            </a:pPr>
            <a:r>
              <a:rPr lang="en-US" sz="4704">
                <a:solidFill>
                  <a:srgbClr val="FFFFFF"/>
                </a:solidFill>
                <a:latin typeface="Montserrat Semi-Bold"/>
              </a:rPr>
              <a:t>www.youtube.com/@sergiecode</a:t>
            </a:r>
          </a:p>
        </p:txBody>
      </p:sp>
      <p:sp>
        <p:nvSpPr>
          <p:cNvPr name="TextBox 10" id="10"/>
          <p:cNvSpPr txBox="true"/>
          <p:nvPr/>
        </p:nvSpPr>
        <p:spPr>
          <a:xfrm rot="0">
            <a:off x="745878" y="71985"/>
            <a:ext cx="6302718" cy="1321747"/>
          </a:xfrm>
          <a:prstGeom prst="rect">
            <a:avLst/>
          </a:prstGeom>
        </p:spPr>
        <p:txBody>
          <a:bodyPr anchor="t" rtlCol="false" tIns="0" lIns="0" bIns="0" rIns="0">
            <a:spAutoFit/>
          </a:bodyPr>
          <a:lstStyle/>
          <a:p>
            <a:pPr algn="ctr">
              <a:lnSpc>
                <a:spcPts val="10898"/>
              </a:lnSpc>
            </a:pPr>
            <a:r>
              <a:rPr lang="en-US" sz="7784">
                <a:solidFill>
                  <a:srgbClr val="FFFFFF"/>
                </a:solidFill>
                <a:latin typeface="Lilita One"/>
              </a:rPr>
              <a:t>ANGULAR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DAFwzBN2DQ0</dc:identifier>
  <dcterms:modified xsi:type="dcterms:W3CDTF">2011-08-01T06:04:30Z</dcterms:modified>
  <cp:revision>1</cp:revision>
  <dc:title>Angular: Enviar información entre componentes</dc:title>
</cp:coreProperties>
</file>

<file path=docProps/thumbnail.jpeg>
</file>